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09" r:id="rId4"/>
    <p:sldId id="299" r:id="rId5"/>
    <p:sldId id="298" r:id="rId6"/>
    <p:sldId id="262" r:id="rId7"/>
    <p:sldId id="286" r:id="rId8"/>
    <p:sldId id="302" r:id="rId9"/>
    <p:sldId id="301" r:id="rId10"/>
    <p:sldId id="293" r:id="rId11"/>
    <p:sldId id="300" r:id="rId12"/>
    <p:sldId id="297" r:id="rId13"/>
    <p:sldId id="296" r:id="rId14"/>
    <p:sldId id="304" r:id="rId15"/>
    <p:sldId id="303" r:id="rId16"/>
    <p:sldId id="305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110" d="100"/>
          <a:sy n="110" d="100"/>
        </p:scale>
        <p:origin x="-1560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FBF90-CA86-4BB9-ABE9-BD17852F24BA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C9B01-3D81-423D-B516-52B61C8E7B15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5689D-47F5-41D1-A329-CD2F8BE81E01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91448-F4F7-4565-B62C-D02DD5B4D66E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1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D12CD-0AF0-4CFC-A4B2-37DB0B00991A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986E2-3D1A-4979-B44D-E37363BA632A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035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ED3F9-1133-4DD8-A46F-C3070638703B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3035E-8D37-4186-AF16-A0DD6CBF74D0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020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BDB70-DB65-40C5-B0CE-6B9AA579B6EC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E2EEE-95D7-41AE-B29F-5CC81C99DA94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55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C706-029F-45CC-9814-BBC54343761D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69335-BDC9-42ED-81E8-0A0B4AB931C8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4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5547-293D-4C7C-B5D2-E0617F51C857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4B23E-9E1E-4BA2-B9FE-C7608CFFEEBE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27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599E5-7FF4-4046-BABE-4BDCF93B605A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32FDC-D70E-448C-B9FA-5D7E6F1B44C1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729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ABCD0-94CB-47B6-94DE-226792172948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3BAAE-8E11-46D2-8495-C02E6F2A8950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2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CF6B7-BA6C-4AA8-AE7F-CC581E1EA6D8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A20DC-58FE-419A-AE5F-C9E2F838F024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A0357-B156-4F84-BBEB-01F064D70C55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6F08A-21B0-4E1D-95E1-C0085EFD62D7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7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5760D4-192B-48D0-B9CA-77DDB7114450}" type="datetimeFigureOut">
              <a:rPr lang="ru-RU"/>
              <a:pPr>
                <a:defRPr/>
              </a:pPr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5FE5EBD-CB33-490A-A545-5A91C62468B8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052" name="Picture 2" descr="E:\Документи\просила\bird_border_for_web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25667" y="3352800"/>
            <a:ext cx="1688026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0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Птах </a:t>
            </a:r>
            <a:endParaRPr lang="uk-UA" sz="4000" b="1" cap="all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defRPr/>
            </a:pPr>
            <a:r>
              <a:rPr lang="uk-UA" sz="40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2024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1890137" y="1841140"/>
            <a:ext cx="555908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altLang="uk-UA" sz="3200" smtClean="0">
                <a:solidFill>
                  <a:srgbClr val="7030A0"/>
                </a:solidFill>
              </a:rPr>
              <a:t>гурток «Юні друзі природи»</a:t>
            </a:r>
          </a:p>
          <a:p>
            <a:pPr eaLnBrk="1" hangingPunct="1"/>
            <a:r>
              <a:rPr lang="uk-UA" altLang="uk-UA" sz="3200" smtClean="0">
                <a:solidFill>
                  <a:srgbClr val="7030A0"/>
                </a:solidFill>
              </a:rPr>
              <a:t>       Іванківський ЦДЮТ</a:t>
            </a:r>
          </a:p>
          <a:p>
            <a:pPr eaLnBrk="1" hangingPunct="1"/>
            <a:r>
              <a:rPr lang="uk-UA" altLang="uk-UA" sz="3200" smtClean="0">
                <a:solidFill>
                  <a:srgbClr val="7030A0"/>
                </a:solidFill>
              </a:rPr>
              <a:t>на базі Мусійківського ліцею</a:t>
            </a:r>
            <a:endParaRPr lang="ru-RU" altLang="uk-UA" sz="320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52600" y="4518088"/>
            <a:ext cx="58341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5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горобець хатній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>
          <a:xfrm>
            <a:off x="858328" y="5018088"/>
            <a:ext cx="7772400" cy="1470025"/>
          </a:xfrm>
        </p:spPr>
        <p:txBody>
          <a:bodyPr/>
          <a:lstStyle/>
          <a:p>
            <a:pPr eaLnBrk="1" hangingPunct="1"/>
            <a:endParaRPr lang="uk-UA" altLang="uk-UA" sz="20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5353051"/>
            <a:ext cx="8153400" cy="1295400"/>
          </a:xfrm>
        </p:spPr>
        <p:txBody>
          <a:bodyPr/>
          <a:lstStyle/>
          <a:p>
            <a:pPr eaLnBrk="1" hangingPunct="1">
              <a:defRPr/>
            </a:pPr>
            <a:r>
              <a:rPr lang="uk-UA" b="1">
                <a:solidFill>
                  <a:schemeClr val="tx1"/>
                </a:solidFill>
              </a:rPr>
              <a:t>Гуртківці підібрали цікаві матеріали і оформили стенд про горобця </a:t>
            </a:r>
            <a:r>
              <a:rPr lang="uk-UA" b="1" smtClean="0">
                <a:solidFill>
                  <a:schemeClr val="tx1"/>
                </a:solidFill>
              </a:rPr>
              <a:t>хатнього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 descr="H:\Мої документи\ТАТО\БІОЛОГІЯ\Екологія\ГУРТОК\ЮНІ ДРУЗІ ПРИРОДИ\2023-2024\День птахів 2024\Птах 2024 - горобець хатній\ФОТО\IMG202405291501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1"/>
            <a:ext cx="69342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94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>
          <a:xfrm>
            <a:off x="838200" y="4953000"/>
            <a:ext cx="7772400" cy="1470025"/>
          </a:xfrm>
        </p:spPr>
        <p:txBody>
          <a:bodyPr/>
          <a:lstStyle/>
          <a:p>
            <a:pPr eaLnBrk="1" hangingPunct="1"/>
            <a:endParaRPr lang="uk-UA" altLang="uk-UA" sz="20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00600" y="1524000"/>
            <a:ext cx="4038600" cy="3276601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solidFill>
                  <a:schemeClr val="tx1"/>
                </a:solidFill>
              </a:rPr>
              <a:t>Учні старших класів переглянули і обговорили науково-популярний фільм </a:t>
            </a:r>
            <a:r>
              <a:rPr lang="ru-RU" b="1" smtClean="0">
                <a:solidFill>
                  <a:schemeClr val="tx1"/>
                </a:solidFill>
              </a:rPr>
              <a:t>«Планета горобців»_</a:t>
            </a:r>
          </a:p>
          <a:p>
            <a:pPr eaLnBrk="1" hangingPunct="1">
              <a:defRPr/>
            </a:pPr>
            <a:r>
              <a:rPr lang="ru-RU" b="1" smtClean="0">
                <a:solidFill>
                  <a:schemeClr val="tx1"/>
                </a:solidFill>
              </a:rPr>
              <a:t>Sparrow Planet (</a:t>
            </a:r>
            <a:r>
              <a:rPr lang="ru-RU" b="1">
                <a:solidFill>
                  <a:schemeClr val="tx1"/>
                </a:solidFill>
              </a:rPr>
              <a:t>2013</a:t>
            </a:r>
            <a:r>
              <a:rPr lang="ru-RU" b="1" smtClean="0">
                <a:solidFill>
                  <a:schemeClr val="tx1"/>
                </a:solidFill>
              </a:rPr>
              <a:t>)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:\Мої документи\ТАТО\БІОЛОГІЯ\Екологія\ГУРТОК\ЮНІ ДРУЗІ ПРИРОДИ\2023-2024\День птахів 2024\Птах 2024 - горобець хатній\планета горобців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24" y="457200"/>
            <a:ext cx="4384375" cy="563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48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" y="5257800"/>
            <a:ext cx="8915400" cy="142874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>
                <a:solidFill>
                  <a:schemeClr val="tx1"/>
                </a:solidFill>
              </a:rPr>
              <a:t>Найстарші початківці (4 клас) змагалися, хто краще зафарбує розмальовку горобця. Роботи юних художників оцінювали найменші початківці ‒ 1 </a:t>
            </a:r>
            <a:r>
              <a:rPr lang="ru-RU" sz="2800" b="1" smtClean="0">
                <a:solidFill>
                  <a:schemeClr val="tx1"/>
                </a:solidFill>
              </a:rPr>
              <a:t>клас</a:t>
            </a:r>
            <a:endParaRPr lang="ru-RU" sz="2800" b="1">
              <a:solidFill>
                <a:schemeClr val="tx1"/>
              </a:solidFill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1\Desktop\IMG20240529133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75" y="76200"/>
            <a:ext cx="68072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0293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6661" y="5785694"/>
            <a:ext cx="8534400" cy="921466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>
                <a:solidFill>
                  <a:schemeClr val="tx1"/>
                </a:solidFill>
              </a:rPr>
              <a:t>Переможці (Ковальчук А., Ярмоленко М., Ющенко Н.) отримали корисні </a:t>
            </a:r>
            <a:r>
              <a:rPr lang="ru-RU" sz="2400" b="1" smtClean="0">
                <a:solidFill>
                  <a:schemeClr val="tx1"/>
                </a:solidFill>
              </a:rPr>
              <a:t>призи</a:t>
            </a:r>
            <a:endParaRPr lang="ru-RU" sz="2400" b="1">
              <a:solidFill>
                <a:schemeClr val="tx1"/>
              </a:solidFill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C:\Users\1\Desktop\IMG202405291337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" r="2971"/>
          <a:stretch/>
        </p:blipFill>
        <p:spPr bwMode="auto">
          <a:xfrm>
            <a:off x="1105619" y="179717"/>
            <a:ext cx="6956485" cy="555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3401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4100" name="Picture 2" descr="E:\Документи\просила\bird_border_for_web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 descr="E:\Документи\просила\гор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452004"/>
            <a:ext cx="1790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3238500" y="2590800"/>
            <a:ext cx="4953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altLang="uk-UA" sz="9600" b="1">
                <a:latin typeface="Candara" pitchFamily="34" charset="0"/>
              </a:rPr>
              <a:t>,</a:t>
            </a:r>
            <a:endParaRPr lang="ru-RU" altLang="uk-UA" sz="9600" b="1">
              <a:latin typeface="Candara" pitchFamily="34" charset="0"/>
            </a:endParaRPr>
          </a:p>
        </p:txBody>
      </p:sp>
      <p:sp>
        <p:nvSpPr>
          <p:cNvPr id="4103" name="TextBox 6"/>
          <p:cNvSpPr txBox="1">
            <a:spLocks noChangeArrowheads="1"/>
          </p:cNvSpPr>
          <p:nvPr/>
        </p:nvSpPr>
        <p:spPr bwMode="auto">
          <a:xfrm>
            <a:off x="3733800" y="3810000"/>
            <a:ext cx="1720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altLang="uk-UA" sz="8000" b="1"/>
              <a:t>ОБ</a:t>
            </a:r>
            <a:endParaRPr lang="ru-RU" altLang="uk-UA" sz="8000" b="1"/>
          </a:p>
        </p:txBody>
      </p:sp>
      <p:pic>
        <p:nvPicPr>
          <p:cNvPr id="4104" name="Picture 3" descr="E:\Документи\просила\палец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501875"/>
            <a:ext cx="941388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TextBox 8"/>
          <p:cNvSpPr txBox="1">
            <a:spLocks noChangeArrowheads="1"/>
          </p:cNvSpPr>
          <p:nvPr/>
        </p:nvSpPr>
        <p:spPr bwMode="auto">
          <a:xfrm>
            <a:off x="5704936" y="3602382"/>
            <a:ext cx="1117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altLang="uk-UA" sz="9600" b="1">
                <a:latin typeface="Candara" pitchFamily="34" charset="0"/>
              </a:rPr>
              <a:t>,,,</a:t>
            </a:r>
            <a:endParaRPr lang="ru-RU" altLang="uk-UA" sz="9600" b="1">
              <a:latin typeface="Candara" pitchFamily="34" charset="0"/>
            </a:endParaRPr>
          </a:p>
        </p:txBody>
      </p:sp>
      <p:sp>
        <p:nvSpPr>
          <p:cNvPr id="11" name="Прямоугольник 6"/>
          <p:cNvSpPr/>
          <p:nvPr/>
        </p:nvSpPr>
        <p:spPr>
          <a:xfrm>
            <a:off x="1752600" y="2286000"/>
            <a:ext cx="61722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ЩО ЗА ПТАХ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6"/>
          <p:cNvSpPr/>
          <p:nvPr/>
        </p:nvSpPr>
        <p:spPr>
          <a:xfrm>
            <a:off x="838200" y="5410200"/>
            <a:ext cx="7543800" cy="1384995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Під час проведення заходу учням пропонувалися різноманітні завдання: загадки, </a:t>
            </a:r>
            <a:r>
              <a:rPr lang="ru-RU" sz="2800" b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ребуси, анаграми </a:t>
            </a:r>
            <a:endParaRPr lang="ru-RU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32772" name="Picture 2" descr="E:\Документи\просила\bird_border_for_webs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58309" y="2514600"/>
            <a:ext cx="405598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5400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АНАГРАМА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27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 altLang="uk-UA"/>
          </a:p>
        </p:txBody>
      </p:sp>
      <p:graphicFrame>
        <p:nvGraphicFramePr>
          <p:cNvPr id="3277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209637"/>
              </p:ext>
            </p:extLst>
          </p:nvPr>
        </p:nvGraphicFramePr>
        <p:xfrm>
          <a:off x="0" y="3644106"/>
          <a:ext cx="2193925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6" r:id="rId4" imgW="1994383" imgH="2364573" progId="Unknown">
                  <p:embed/>
                </p:oleObj>
              </mc:Choice>
              <mc:Fallback>
                <p:oleObj r:id="rId4" imgW="1994383" imgH="2364573" progId="Unknown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644106"/>
                        <a:ext cx="2193925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 altLang="uk-UA"/>
          </a:p>
        </p:txBody>
      </p:sp>
      <p:graphicFrame>
        <p:nvGraphicFramePr>
          <p:cNvPr id="3277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544443"/>
              </p:ext>
            </p:extLst>
          </p:nvPr>
        </p:nvGraphicFramePr>
        <p:xfrm>
          <a:off x="6967537" y="1936750"/>
          <a:ext cx="1914525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7" r:id="rId6" imgW="1456501" imgH="1598882" progId="Unknown">
                  <p:embed/>
                </p:oleObj>
              </mc:Choice>
              <mc:Fallback>
                <p:oleObj r:id="rId6" imgW="1456501" imgH="1598882" progId="Unknown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7537" y="1936750"/>
                        <a:ext cx="1914525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6"/>
          <p:cNvSpPr/>
          <p:nvPr/>
        </p:nvSpPr>
        <p:spPr>
          <a:xfrm>
            <a:off x="1714524" y="3639238"/>
            <a:ext cx="63626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8000" b="1" cap="all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БОРОГЕЦЬ</a:t>
            </a:r>
            <a:endParaRPr lang="ru-RU" sz="8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39940" name="Picture 2" descr="E:\Документи\просила\bird_border_for_web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3" name="Picture 5" descr="C:\Users\1\Desktop\загад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00" y="304800"/>
            <a:ext cx="718039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5748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5181600"/>
            <a:ext cx="8763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>
                <a:solidFill>
                  <a:schemeClr val="tx1"/>
                </a:solidFill>
              </a:rPr>
              <a:t>Діти прослухали запис горобиного співу, </a:t>
            </a:r>
            <a:endParaRPr lang="ru-RU" sz="2800" b="1" smtClean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ru-RU" sz="2800" b="1" smtClean="0">
                <a:solidFill>
                  <a:schemeClr val="tx1"/>
                </a:solidFill>
              </a:rPr>
              <a:t>а </a:t>
            </a:r>
            <a:r>
              <a:rPr lang="ru-RU" sz="2800" b="1">
                <a:solidFill>
                  <a:schemeClr val="tx1"/>
                </a:solidFill>
              </a:rPr>
              <a:t>потім шукали маленького горобчика, </a:t>
            </a:r>
            <a:endParaRPr lang="ru-RU" sz="2800" b="1" smtClean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ru-RU" sz="2800" b="1" smtClean="0">
                <a:solidFill>
                  <a:schemeClr val="tx1"/>
                </a:solidFill>
              </a:rPr>
              <a:t>який </a:t>
            </a:r>
            <a:r>
              <a:rPr lang="ru-RU" sz="2800" b="1">
                <a:solidFill>
                  <a:schemeClr val="tx1"/>
                </a:solidFill>
              </a:rPr>
              <a:t>«заховався» на великій фотографії.</a:t>
            </a: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H:\Мої документи\ТАТО\БІОЛОГІЯ\Екологія\ГУРТОК\ЮНІ ДРУЗІ ПРИРОДИ\2023-2024\День птахів 2024\Птах 2024 - горобець хатній\ЕКРАН\знайди горобц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62800" cy="476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C:\Users\1\Desktop\IMG202405291231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09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1411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39940" name="Picture 2" descr="E:\Документи\просила\bird_border_for_web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194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:\Мої документи\ТАТО\БІОЛОГІЯ\Екологія\ГУРТОК\ЮНІ ДРУЗІ ПРИРОДИ\2023-2024\День птахів 2024\Птах 2024 - горобець хатній\Капітан Джек + горобець\Джек+горобець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092" y="-33068"/>
            <a:ext cx="3679968" cy="6934200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194"/>
            <a:ext cx="5400000" cy="4269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304800" y="4275058"/>
            <a:ext cx="5095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2400" b="1">
                <a:solidFill>
                  <a:schemeClr val="tx1"/>
                </a:solidFill>
              </a:rPr>
              <a:t>В ході бесіди з учнями Єжель М.А. пояснив, чому саме горобець хатній обраний бути Птахом 2024 </a:t>
            </a:r>
            <a:r>
              <a:rPr lang="ru-RU" sz="2400" b="1" smtClean="0">
                <a:solidFill>
                  <a:schemeClr val="tx1"/>
                </a:solidFill>
              </a:rPr>
              <a:t>року</a:t>
            </a:r>
            <a:endParaRPr lang="ru-RU" sz="24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13694" y="838200"/>
            <a:ext cx="4495800" cy="20574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chemeClr val="tx1"/>
                </a:solidFill>
              </a:rPr>
              <a:t>Маленькі школярі </a:t>
            </a:r>
          </a:p>
          <a:p>
            <a:pPr eaLnBrk="1" hangingPunct="1">
              <a:defRPr/>
            </a:pPr>
            <a:r>
              <a:rPr lang="ru-RU" b="1" smtClean="0">
                <a:solidFill>
                  <a:schemeClr val="tx1"/>
                </a:solidFill>
              </a:rPr>
              <a:t>з </a:t>
            </a:r>
            <a:r>
              <a:rPr lang="ru-RU" b="1">
                <a:solidFill>
                  <a:schemeClr val="tx1"/>
                </a:solidFill>
              </a:rPr>
              <a:t>великим ентузіазмом складали </a:t>
            </a:r>
            <a:r>
              <a:rPr lang="ru-RU" b="1" smtClean="0">
                <a:solidFill>
                  <a:schemeClr val="tx1"/>
                </a:solidFill>
              </a:rPr>
              <a:t>пазл,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:\Мої документи\ТАТО\БІОЛОГІЯ\Екологія\ГУРТОК\ЮНІ ДРУЗІ ПРИРОДИ\2023-2024\День птахів 2024\Птах 2024 - горобець хатній\НАДРУКОВАНО\пазл ГОРОБЕЦ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321" y="3319463"/>
            <a:ext cx="5781675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C:\Users\1\Desktop\IMG202405291239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" y="0"/>
            <a:ext cx="447378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1800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693" y="4724400"/>
            <a:ext cx="8991600" cy="1981200"/>
          </a:xfrm>
        </p:spPr>
        <p:txBody>
          <a:bodyPr/>
          <a:lstStyle/>
          <a:p>
            <a:pPr algn="just" eaLnBrk="1" hangingPunct="1">
              <a:spcBef>
                <a:spcPts val="0"/>
              </a:spcBef>
              <a:defRPr/>
            </a:pPr>
            <a:r>
              <a:rPr lang="ru-RU" b="1" smtClean="0">
                <a:solidFill>
                  <a:schemeClr val="tx1"/>
                </a:solidFill>
              </a:rPr>
              <a:t>                          </a:t>
            </a:r>
            <a:r>
              <a:rPr lang="ru-RU" sz="2400" b="1" smtClean="0">
                <a:solidFill>
                  <a:schemeClr val="tx1"/>
                </a:solidFill>
              </a:rPr>
              <a:t>розгадували кросворд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400" b="1">
                <a:solidFill>
                  <a:schemeClr val="tx1"/>
                </a:solidFill>
              </a:rPr>
              <a:t> </a:t>
            </a:r>
            <a:r>
              <a:rPr lang="ru-RU" sz="2400" b="1" smtClean="0">
                <a:solidFill>
                  <a:schemeClr val="tx1"/>
                </a:solidFill>
              </a:rPr>
              <a:t>                                             «ГОРОБЕЦЬ».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400" b="1" smtClean="0">
                <a:solidFill>
                  <a:schemeClr val="tx1"/>
                </a:solidFill>
              </a:rPr>
              <a:t>                                            Допомагали </a:t>
            </a:r>
            <a:r>
              <a:rPr lang="ru-RU" sz="2400" b="1">
                <a:solidFill>
                  <a:schemeClr val="tx1"/>
                </a:solidFill>
              </a:rPr>
              <a:t>їм </a:t>
            </a:r>
            <a:endParaRPr lang="ru-RU" sz="2400" b="1" smtClean="0">
              <a:solidFill>
                <a:schemeClr val="tx1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400" b="1" smtClean="0">
                <a:solidFill>
                  <a:schemeClr val="tx1"/>
                </a:solidFill>
              </a:rPr>
              <a:t>                                        інші </a:t>
            </a:r>
            <a:r>
              <a:rPr lang="ru-RU" sz="2400" b="1">
                <a:solidFill>
                  <a:schemeClr val="tx1"/>
                </a:solidFill>
              </a:rPr>
              <a:t>птахи України, </a:t>
            </a:r>
            <a:endParaRPr lang="ru-RU" sz="2400" b="1" smtClean="0">
              <a:solidFill>
                <a:schemeClr val="tx1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400" b="1" smtClean="0">
                <a:solidFill>
                  <a:schemeClr val="tx1"/>
                </a:solidFill>
              </a:rPr>
              <a:t>             а </a:t>
            </a:r>
            <a:r>
              <a:rPr lang="ru-RU" sz="2400" b="1">
                <a:solidFill>
                  <a:schemeClr val="tx1"/>
                </a:solidFill>
              </a:rPr>
              <a:t>також вчителька початкових класів Бобровицька Л.М.</a:t>
            </a: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:\Мої документи\ТАТО\БІОЛОГІЯ\Екологія\ГУРТОК\ЮНІ ДРУЗІ ПРИРОДИ\2023-2024\День птахів 2024\Птах 2024 - горобець хатній\НАДРУКОВАНО\Кросворд ГОРОБЕЦЬ\сітка\сітка 4 (з номерами + ГОРОБЕЦЬ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06" y="2180131"/>
            <a:ext cx="3127375" cy="280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5" name="Picture 5" descr="C:\Users\1\Desktop\IMG202405291243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28"/>
            <a:ext cx="38862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6" descr="C:\Users\1\Desktop\IMG202405291243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603"/>
            <a:ext cx="29718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7" name="Picture 7" descr="C:\Users\1\Desktop\IMG202405291245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281" y="20128"/>
            <a:ext cx="2673717" cy="356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8" name="Picture 8" descr="C:\Users\1\Desktop\IMG2024052912465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362" y="3573582"/>
            <a:ext cx="3472392" cy="260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9" name="Picture 9" descr="C:\Users\1\Desktop\IMG2024052912472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1" y="2924714"/>
            <a:ext cx="2413992" cy="321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6938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91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chemeClr val="tx1"/>
                </a:solidFill>
              </a:rPr>
              <a:t>Учні </a:t>
            </a:r>
            <a:r>
              <a:rPr lang="ru-RU" sz="2400" b="1">
                <a:solidFill>
                  <a:schemeClr val="tx1"/>
                </a:solidFill>
              </a:rPr>
              <a:t>7 класу (Манейчик О., Машина М., Рязанцев Р., Зубрицька К.) показали інсценізацію байки Л. Глібова «Горлиця й Горобець».</a:t>
            </a: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C:\Users\1\Desktop\IMG202405291252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560000" cy="56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7935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" y="5486400"/>
            <a:ext cx="8991600" cy="12954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>
                <a:solidFill>
                  <a:schemeClr val="tx1"/>
                </a:solidFill>
              </a:rPr>
              <a:t>Присутні подивилися відео – казку «Горобеня», і жваво обговорили побачене на екрані. Чому горобчик впав на землю? Що робити, якщо побачиш маленьке пташеня?</a:t>
            </a: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1\Desktop\IMG202405291256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00" y="18691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558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21966" y="5638800"/>
            <a:ext cx="5922034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>
                <a:solidFill>
                  <a:schemeClr val="tx1"/>
                </a:solidFill>
              </a:rPr>
              <a:t>Микола Андрійович розповів про свою зустріч з маленьким літуном, дав поради дітям стосовно пташенят і дорослих птахів.</a:t>
            </a: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C:\Users\1\Desktop\PIC_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64" y="4608571"/>
            <a:ext cx="2999239" cy="224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3" name="Picture 7" descr="C:\Users\1\Desktop\PIC_00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42164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1\Desktop\PIC_00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01" y="0"/>
            <a:ext cx="3454402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1\Desktop\PIC_00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77" y="2507051"/>
            <a:ext cx="3290977" cy="246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1\Desktop\PIC_004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113" y="0"/>
            <a:ext cx="3378199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1\Desktop\PIC_004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533650"/>
            <a:ext cx="41402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2" descr="C:\Users\1\Desktop\горобеня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150" y="3529012"/>
            <a:ext cx="1523566" cy="18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4558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39940" name="Picture 2" descr="E:\Документи\просила\bird_border_for_web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5" y="0"/>
            <a:ext cx="9144000" cy="71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447800" y="3529013"/>
            <a:ext cx="6477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1463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altLang="uk-UA" sz="900" b="1" i="1">
                <a:latin typeface="Times New Roman" pitchFamily="18" charset="0"/>
                <a:cs typeface="Times New Roman" pitchFamily="18" charset="0"/>
              </a:rPr>
              <a:t>	</a:t>
            </a:r>
            <a:endParaRPr lang="uk-UA" altLang="uk-UA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828855" y="1953584"/>
            <a:ext cx="7543800" cy="91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2400" b="1">
                <a:solidFill>
                  <a:schemeClr val="tx1"/>
                </a:solidFill>
              </a:rPr>
              <a:t>За активну участь </a:t>
            </a:r>
            <a:r>
              <a:rPr lang="ru-RU" sz="2400" b="1" smtClean="0">
                <a:solidFill>
                  <a:schemeClr val="tx1"/>
                </a:solidFill>
              </a:rPr>
              <a:t>в підготовці </a:t>
            </a:r>
            <a:r>
              <a:rPr lang="ru-RU" sz="2400" b="1">
                <a:solidFill>
                  <a:schemeClr val="tx1"/>
                </a:solidFill>
              </a:rPr>
              <a:t>і </a:t>
            </a:r>
            <a:r>
              <a:rPr lang="ru-RU" sz="2400" b="1" smtClean="0">
                <a:solidFill>
                  <a:schemeClr val="tx1"/>
                </a:solidFill>
              </a:rPr>
              <a:t>проведенні </a:t>
            </a:r>
            <a:r>
              <a:rPr lang="ru-RU" sz="2400" b="1">
                <a:solidFill>
                  <a:schemeClr val="tx1"/>
                </a:solidFill>
              </a:rPr>
              <a:t>заходу «Птах </a:t>
            </a:r>
            <a:r>
              <a:rPr lang="ru-RU" sz="2400" b="1" smtClean="0">
                <a:solidFill>
                  <a:schemeClr val="tx1"/>
                </a:solidFill>
              </a:rPr>
              <a:t>2024 року</a:t>
            </a:r>
            <a:r>
              <a:rPr lang="ru-RU" sz="2400" b="1" smtClean="0">
                <a:solidFill>
                  <a:schemeClr val="tx1"/>
                </a:solidFill>
              </a:rPr>
              <a:t>» </a:t>
            </a:r>
            <a:r>
              <a:rPr lang="ru-RU" sz="2400" b="1">
                <a:solidFill>
                  <a:schemeClr val="tx1"/>
                </a:solidFill>
              </a:rPr>
              <a:t>діти отримали смачні </a:t>
            </a:r>
            <a:r>
              <a:rPr lang="ru-RU" sz="2400" b="1" smtClean="0">
                <a:solidFill>
                  <a:schemeClr val="tx1"/>
                </a:solidFill>
              </a:rPr>
              <a:t>призи</a:t>
            </a:r>
            <a:endParaRPr lang="ru-RU" sz="2400" b="1">
              <a:solidFill>
                <a:schemeClr val="tx1"/>
              </a:solidFill>
            </a:endParaRPr>
          </a:p>
        </p:txBody>
      </p:sp>
      <p:pic>
        <p:nvPicPr>
          <p:cNvPr id="33794" name="Picture 2" descr="C:\Users\1\Desktop\photo_2024-05-29_13-13-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361" y="2743201"/>
            <a:ext cx="4655877" cy="401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1959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267</Words>
  <Application>Microsoft Office PowerPoint</Application>
  <PresentationFormat>Екран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18" baseType="lpstr">
      <vt:lpstr>Тема Office</vt:lpstr>
      <vt:lpstr>Unknown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1</cp:lastModifiedBy>
  <cp:revision>136</cp:revision>
  <dcterms:created xsi:type="dcterms:W3CDTF">2011-01-31T15:07:44Z</dcterms:created>
  <dcterms:modified xsi:type="dcterms:W3CDTF">2025-03-26T14:21:46Z</dcterms:modified>
</cp:coreProperties>
</file>